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9144000"/>
  <p:notesSz cx="67976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6" roundtripDataSignature="AMtx7mj+MwnQ7NIC8wI3uJnaq8GebWxr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anchorCtr="0" anchor="t" bIns="47750" lIns="95550" spcFirstLastPara="1" rIns="95550" wrap="square" tIns="477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anchorCtr="0" anchor="t" bIns="47750" lIns="95550" spcFirstLastPara="1" rIns="95550" wrap="square" tIns="4775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7750" lIns="95550" spcFirstLastPara="1" rIns="95550" wrap="square" tIns="477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7750" lIns="95550" spcFirstLastPara="1" rIns="95550" wrap="square" tIns="477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7750" lIns="95550" spcFirstLastPara="1" rIns="95550" wrap="square" tIns="477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7750" lIns="95550" spcFirstLastPara="1" rIns="95550" wrap="square" tIns="47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56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" name="Google Shape;103;p1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:notes"/>
          <p:cNvSpPr txBox="1"/>
          <p:nvPr>
            <p:ph idx="1" type="body"/>
          </p:nvPr>
        </p:nvSpPr>
        <p:spPr>
          <a:xfrm>
            <a:off x="679768" y="4715153"/>
            <a:ext cx="5438011" cy="4467037"/>
          </a:xfrm>
          <a:prstGeom prst="rect">
            <a:avLst/>
          </a:prstGeom>
          <a:noFill/>
          <a:ln>
            <a:noFill/>
          </a:ln>
        </p:spPr>
        <p:txBody>
          <a:bodyPr anchorCtr="0" anchor="t" bIns="47750" lIns="95550" spcFirstLastPara="1" rIns="95550" wrap="square" tIns="47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56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p10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/>
          <p:nvPr>
            <p:ph idx="1" type="body"/>
          </p:nvPr>
        </p:nvSpPr>
        <p:spPr>
          <a:xfrm>
            <a:off x="679768" y="4715153"/>
            <a:ext cx="5438011" cy="4467037"/>
          </a:xfrm>
          <a:prstGeom prst="rect">
            <a:avLst/>
          </a:prstGeom>
          <a:noFill/>
          <a:ln>
            <a:noFill/>
          </a:ln>
        </p:spPr>
        <p:txBody>
          <a:bodyPr anchorCtr="0" anchor="t" bIns="47750" lIns="95550" spcFirstLastPara="1" rIns="95550" wrap="square" tIns="47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56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" name="Google Shape;111;p2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 txBox="1"/>
          <p:nvPr>
            <p:ph idx="1" type="body"/>
          </p:nvPr>
        </p:nvSpPr>
        <p:spPr>
          <a:xfrm>
            <a:off x="679768" y="4715153"/>
            <a:ext cx="5438011" cy="4467037"/>
          </a:xfrm>
          <a:prstGeom prst="rect">
            <a:avLst/>
          </a:prstGeom>
          <a:noFill/>
          <a:ln>
            <a:noFill/>
          </a:ln>
        </p:spPr>
        <p:txBody>
          <a:bodyPr anchorCtr="0" anchor="t" bIns="47750" lIns="95550" spcFirstLastPara="1" rIns="95550" wrap="square" tIns="47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56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" name="Google Shape;122;p3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/>
          <p:nvPr>
            <p:ph idx="1" type="body"/>
          </p:nvPr>
        </p:nvSpPr>
        <p:spPr>
          <a:xfrm>
            <a:off x="679768" y="4715153"/>
            <a:ext cx="5438011" cy="4467037"/>
          </a:xfrm>
          <a:prstGeom prst="rect">
            <a:avLst/>
          </a:prstGeom>
          <a:noFill/>
          <a:ln>
            <a:noFill/>
          </a:ln>
        </p:spPr>
        <p:txBody>
          <a:bodyPr anchorCtr="0" anchor="t" bIns="47750" lIns="95550" spcFirstLastPara="1" rIns="95550" wrap="square" tIns="47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56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" name="Google Shape;134;p4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 txBox="1"/>
          <p:nvPr>
            <p:ph idx="1" type="body"/>
          </p:nvPr>
        </p:nvSpPr>
        <p:spPr>
          <a:xfrm>
            <a:off x="679768" y="4715153"/>
            <a:ext cx="5438011" cy="4467037"/>
          </a:xfrm>
          <a:prstGeom prst="rect">
            <a:avLst/>
          </a:prstGeom>
          <a:noFill/>
          <a:ln>
            <a:noFill/>
          </a:ln>
        </p:spPr>
        <p:txBody>
          <a:bodyPr anchorCtr="0" anchor="t" bIns="47750" lIns="95550" spcFirstLastPara="1" rIns="95550" wrap="square" tIns="47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56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" name="Google Shape;146;p5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 txBox="1"/>
          <p:nvPr>
            <p:ph idx="1" type="body"/>
          </p:nvPr>
        </p:nvSpPr>
        <p:spPr>
          <a:xfrm>
            <a:off x="679768" y="4715153"/>
            <a:ext cx="5438011" cy="4467037"/>
          </a:xfrm>
          <a:prstGeom prst="rect">
            <a:avLst/>
          </a:prstGeom>
          <a:noFill/>
          <a:ln>
            <a:noFill/>
          </a:ln>
        </p:spPr>
        <p:txBody>
          <a:bodyPr anchorCtr="0" anchor="t" bIns="47750" lIns="95550" spcFirstLastPara="1" rIns="95550" wrap="square" tIns="47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56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p6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 txBox="1"/>
          <p:nvPr>
            <p:ph idx="1" type="body"/>
          </p:nvPr>
        </p:nvSpPr>
        <p:spPr>
          <a:xfrm>
            <a:off x="679768" y="4715153"/>
            <a:ext cx="5438011" cy="4467037"/>
          </a:xfrm>
          <a:prstGeom prst="rect">
            <a:avLst/>
          </a:prstGeom>
          <a:noFill/>
          <a:ln>
            <a:noFill/>
          </a:ln>
        </p:spPr>
        <p:txBody>
          <a:bodyPr anchorCtr="0" anchor="t" bIns="47750" lIns="95550" spcFirstLastPara="1" rIns="95550" wrap="square" tIns="47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56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" name="Google Shape;168;p7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 txBox="1"/>
          <p:nvPr>
            <p:ph idx="1" type="body"/>
          </p:nvPr>
        </p:nvSpPr>
        <p:spPr>
          <a:xfrm>
            <a:off x="679768" y="4715153"/>
            <a:ext cx="5438011" cy="4467037"/>
          </a:xfrm>
          <a:prstGeom prst="rect">
            <a:avLst/>
          </a:prstGeom>
          <a:noFill/>
          <a:ln>
            <a:noFill/>
          </a:ln>
        </p:spPr>
        <p:txBody>
          <a:bodyPr anchorCtr="0" anchor="t" bIns="47750" lIns="95550" spcFirstLastPara="1" rIns="95550" wrap="square" tIns="47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56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p8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:notes"/>
          <p:cNvSpPr txBox="1"/>
          <p:nvPr>
            <p:ph idx="1" type="body"/>
          </p:nvPr>
        </p:nvSpPr>
        <p:spPr>
          <a:xfrm>
            <a:off x="679768" y="4715153"/>
            <a:ext cx="5438011" cy="4467037"/>
          </a:xfrm>
          <a:prstGeom prst="rect">
            <a:avLst/>
          </a:prstGeom>
          <a:noFill/>
          <a:ln>
            <a:noFill/>
          </a:ln>
        </p:spPr>
        <p:txBody>
          <a:bodyPr anchorCtr="0" anchor="t" bIns="47750" lIns="95550" spcFirstLastPara="1" rIns="95550" wrap="square" tIns="47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56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9" name="Google Shape;189;p9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2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2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2"/>
          <p:cNvSpPr txBox="1"/>
          <p:nvPr>
            <p:ph type="ctr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2"/>
          <p:cNvSpPr txBox="1"/>
          <p:nvPr>
            <p:ph idx="1" type="subTitle"/>
          </p:nvPr>
        </p:nvSpPr>
        <p:spPr>
          <a:xfrm>
            <a:off x="825038" y="4455621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3" name="Google Shape;23;p12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6" name="Google Shape;26;p12"/>
          <p:cNvCxnSpPr/>
          <p:nvPr/>
        </p:nvCxnSpPr>
        <p:spPr>
          <a:xfrm>
            <a:off x="905744" y="4343400"/>
            <a:ext cx="740664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1"/>
          <p:cNvSpPr txBox="1"/>
          <p:nvPr>
            <p:ph idx="1" type="body"/>
          </p:nvPr>
        </p:nvSpPr>
        <p:spPr>
          <a:xfrm rot="5400000">
            <a:off x="2583179" y="85514"/>
            <a:ext cx="4023360" cy="75438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0" name="Google Shape;90;p21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1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1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2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2"/>
          <p:cNvSpPr txBox="1"/>
          <p:nvPr>
            <p:ph type="title"/>
          </p:nvPr>
        </p:nvSpPr>
        <p:spPr>
          <a:xfrm rot="5400000">
            <a:off x="4650802" y="2307652"/>
            <a:ext cx="5757421" cy="1971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2"/>
          <p:cNvSpPr txBox="1"/>
          <p:nvPr>
            <p:ph idx="1" type="body"/>
          </p:nvPr>
        </p:nvSpPr>
        <p:spPr>
          <a:xfrm rot="5400000">
            <a:off x="650303" y="393126"/>
            <a:ext cx="5757420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8" name="Google Shape;98;p22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2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2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" type="body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0" name="Google Shape;30;p13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chemeClr val="lt1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4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4"/>
          <p:cNvSpPr txBox="1"/>
          <p:nvPr>
            <p:ph type="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b="0" sz="80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1" type="body"/>
          </p:nvPr>
        </p:nvSpPr>
        <p:spPr>
          <a:xfrm>
            <a:off x="822960" y="4453128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" name="Google Shape;38;p14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1" name="Google Shape;41;p14"/>
          <p:cNvCxnSpPr/>
          <p:nvPr/>
        </p:nvCxnSpPr>
        <p:spPr>
          <a:xfrm>
            <a:off x="905744" y="4343400"/>
            <a:ext cx="740664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5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" type="body"/>
          </p:nvPr>
        </p:nvSpPr>
        <p:spPr>
          <a:xfrm>
            <a:off x="822960" y="1845734"/>
            <a:ext cx="37033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5" name="Google Shape;45;p15"/>
          <p:cNvSpPr txBox="1"/>
          <p:nvPr>
            <p:ph idx="2" type="body"/>
          </p:nvPr>
        </p:nvSpPr>
        <p:spPr>
          <a:xfrm>
            <a:off x="4663440" y="1845736"/>
            <a:ext cx="3703320" cy="40233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6" name="Google Shape;46;p15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" type="body"/>
          </p:nvPr>
        </p:nvSpPr>
        <p:spPr>
          <a:xfrm>
            <a:off x="822960" y="1846052"/>
            <a:ext cx="370332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16"/>
          <p:cNvSpPr txBox="1"/>
          <p:nvPr>
            <p:ph idx="2" type="body"/>
          </p:nvPr>
        </p:nvSpPr>
        <p:spPr>
          <a:xfrm>
            <a:off x="822960" y="2582334"/>
            <a:ext cx="3703320" cy="3286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3" type="body"/>
          </p:nvPr>
        </p:nvSpPr>
        <p:spPr>
          <a:xfrm>
            <a:off x="4663440" y="1846052"/>
            <a:ext cx="370332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16"/>
          <p:cNvSpPr txBox="1"/>
          <p:nvPr>
            <p:ph idx="4" type="body"/>
          </p:nvPr>
        </p:nvSpPr>
        <p:spPr>
          <a:xfrm>
            <a:off x="4663440" y="2582334"/>
            <a:ext cx="3703320" cy="3286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5" name="Google Shape;55;p16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6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7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7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8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8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8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8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9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9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9"/>
          <p:cNvSpPr txBox="1"/>
          <p:nvPr>
            <p:ph type="title"/>
          </p:nvPr>
        </p:nvSpPr>
        <p:spPr>
          <a:xfrm>
            <a:off x="342900" y="594359"/>
            <a:ext cx="24003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" type="body"/>
          </p:nvPr>
        </p:nvSpPr>
        <p:spPr>
          <a:xfrm>
            <a:off x="3460237" y="731520"/>
            <a:ext cx="5009393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2" type="body"/>
          </p:nvPr>
        </p:nvSpPr>
        <p:spPr>
          <a:xfrm>
            <a:off x="342900" y="2926080"/>
            <a:ext cx="24003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5" name="Google Shape;75;p19"/>
          <p:cNvSpPr txBox="1"/>
          <p:nvPr>
            <p:ph idx="10" type="dt"/>
          </p:nvPr>
        </p:nvSpPr>
        <p:spPr>
          <a:xfrm>
            <a:off x="349134" y="6459786"/>
            <a:ext cx="19638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1" type="ftr"/>
          </p:nvPr>
        </p:nvSpPr>
        <p:spPr>
          <a:xfrm>
            <a:off x="3600450" y="6459786"/>
            <a:ext cx="34861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0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0"/>
          <p:cNvSpPr txBox="1"/>
          <p:nvPr>
            <p:ph type="title"/>
          </p:nvPr>
        </p:nvSpPr>
        <p:spPr>
          <a:xfrm>
            <a:off x="822960" y="5074920"/>
            <a:ext cx="75895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0"/>
          <p:cNvSpPr/>
          <p:nvPr>
            <p:ph idx="2" type="pic"/>
          </p:nvPr>
        </p:nvSpPr>
        <p:spPr>
          <a:xfrm>
            <a:off x="12" y="0"/>
            <a:ext cx="9143989" cy="4915076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20"/>
          <p:cNvSpPr txBox="1"/>
          <p:nvPr>
            <p:ph idx="1" type="body"/>
          </p:nvPr>
        </p:nvSpPr>
        <p:spPr>
          <a:xfrm>
            <a:off x="822959" y="5907024"/>
            <a:ext cx="7589520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4" name="Google Shape;84;p20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0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0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1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1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" type="body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1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11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" name="Google Shape;17;p11"/>
          <p:cNvCxnSpPr/>
          <p:nvPr/>
        </p:nvCxnSpPr>
        <p:spPr>
          <a:xfrm>
            <a:off x="895149" y="1737845"/>
            <a:ext cx="74752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Relationship Id="rId4" Type="http://schemas.openxmlformats.org/officeDocument/2006/relationships/image" Target="../media/image22.png"/><Relationship Id="rId5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7.jpg"/><Relationship Id="rId5" Type="http://schemas.openxmlformats.org/officeDocument/2006/relationships/image" Target="../media/image9.png"/><Relationship Id="rId6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12.png"/><Relationship Id="rId5" Type="http://schemas.openxmlformats.org/officeDocument/2006/relationships/image" Target="../media/image2.png"/><Relationship Id="rId6" Type="http://schemas.openxmlformats.org/officeDocument/2006/relationships/image" Target="../media/image14.png"/><Relationship Id="rId7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15.png"/><Relationship Id="rId5" Type="http://schemas.openxmlformats.org/officeDocument/2006/relationships/image" Target="../media/image8.png"/><Relationship Id="rId6" Type="http://schemas.openxmlformats.org/officeDocument/2006/relationships/image" Target="../media/image20.png"/><Relationship Id="rId7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18.png"/><Relationship Id="rId5" Type="http://schemas.openxmlformats.org/officeDocument/2006/relationships/image" Target="../media/image16.png"/><Relationship Id="rId6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23.png"/><Relationship Id="rId5" Type="http://schemas.openxmlformats.org/officeDocument/2006/relationships/image" Target="../media/image21.png"/><Relationship Id="rId6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19.png"/><Relationship Id="rId5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image" Target="../media/image17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"/>
          <p:cNvSpPr txBox="1"/>
          <p:nvPr>
            <p:ph type="ctrTitle"/>
          </p:nvPr>
        </p:nvSpPr>
        <p:spPr>
          <a:xfrm>
            <a:off x="566928" y="1373700"/>
            <a:ext cx="8065007" cy="28874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rebuchet MS"/>
              <a:buNone/>
            </a:pPr>
            <a:r>
              <a:rPr lang="en-US" sz="5100"/>
              <a:t>Electricity Supply Refurbishment</a:t>
            </a:r>
            <a:br>
              <a:rPr lang="en-US" sz="5100"/>
            </a:br>
            <a:br>
              <a:rPr lang="en-US" sz="5100"/>
            </a:br>
            <a:r>
              <a:rPr lang="en-US" sz="5100"/>
              <a:t>Frequently Asked Questions:</a:t>
            </a:r>
            <a:endParaRPr sz="6300"/>
          </a:p>
        </p:txBody>
      </p:sp>
      <p:pic>
        <p:nvPicPr>
          <p:cNvPr id="106" name="Google Shape;10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57453" y="4538833"/>
            <a:ext cx="1368059" cy="152082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Jones Lighting Ltd:    </a:t>
            </a:r>
            <a:endParaRPr/>
          </a:p>
        </p:txBody>
      </p:sp>
      <p:pic>
        <p:nvPicPr>
          <p:cNvPr id="108" name="Google Shape;10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5568" y="4732427"/>
            <a:ext cx="2715004" cy="1133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63338" y="105034"/>
            <a:ext cx="1166076" cy="1349202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0"/>
          <p:cNvSpPr txBox="1"/>
          <p:nvPr>
            <p:ph type="title"/>
          </p:nvPr>
        </p:nvSpPr>
        <p:spPr>
          <a:xfrm>
            <a:off x="2473200" y="400300"/>
            <a:ext cx="42000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 sz="3200"/>
              <a:t>Thank you for your time</a:t>
            </a:r>
            <a:endParaRPr sz="3200"/>
          </a:p>
        </p:txBody>
      </p:sp>
      <p:sp>
        <p:nvSpPr>
          <p:cNvPr id="203" name="Google Shape;203;p10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Jones Lighting Ltd:    </a:t>
            </a:r>
            <a:endParaRPr/>
          </a:p>
        </p:txBody>
      </p:sp>
      <p:pic>
        <p:nvPicPr>
          <p:cNvPr id="204" name="Google Shape;20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40725" y="1902275"/>
            <a:ext cx="4662542" cy="4303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388020"/>
            <a:ext cx="1761897" cy="737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 txBox="1"/>
          <p:nvPr>
            <p:ph type="title"/>
          </p:nvPr>
        </p:nvSpPr>
        <p:spPr>
          <a:xfrm>
            <a:off x="1764791" y="140625"/>
            <a:ext cx="5102353" cy="16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 sz="2900"/>
              <a:t>Why are the Electricity Supplies being Upgraded?</a:t>
            </a:r>
            <a:endParaRPr sz="1977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77"/>
          </a:p>
        </p:txBody>
      </p:sp>
      <p:pic>
        <p:nvPicPr>
          <p:cNvPr id="114" name="Google Shape;11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5524" y="140625"/>
            <a:ext cx="1072778" cy="1221826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"/>
          <p:cNvSpPr txBox="1"/>
          <p:nvPr>
            <p:ph idx="11" type="ftr"/>
          </p:nvPr>
        </p:nvSpPr>
        <p:spPr>
          <a:xfrm>
            <a:off x="2764639" y="6459786"/>
            <a:ext cx="3617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Jones Lighting Ltd:    </a:t>
            </a:r>
            <a:endParaRPr/>
          </a:p>
        </p:txBody>
      </p:sp>
      <p:sp>
        <p:nvSpPr>
          <p:cNvPr id="116" name="Google Shape;116;p2"/>
          <p:cNvSpPr txBox="1"/>
          <p:nvPr>
            <p:ph idx="1" type="body"/>
          </p:nvPr>
        </p:nvSpPr>
        <p:spPr>
          <a:xfrm>
            <a:off x="429925" y="1895970"/>
            <a:ext cx="5102353" cy="4134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lnSpcReduction="10000"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</a:pPr>
            <a:r>
              <a:rPr lang="en-US"/>
              <a:t>Most electricity supplies installed in the last 100 years were based around a much lower demand.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</a:pPr>
            <a:r>
              <a:rPr lang="en-US"/>
              <a:t>With the uptake of electric cars and the phasing out of Gas boilers as part of the </a:t>
            </a:r>
            <a:r>
              <a:rPr lang="en-US"/>
              <a:t>Government's</a:t>
            </a:r>
            <a:r>
              <a:rPr lang="en-US"/>
              <a:t> commitment to Net Zero, and the introduction of Electric Heat Pumps the potential demand for electricity has risen above the capability of the current equipment.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</a:pPr>
            <a:r>
              <a:rPr lang="en-US"/>
              <a:t>Scottish Power have looked at the security of the electricity network and the uptake of Net Zero options and they have identified this area for upgrade works.</a:t>
            </a:r>
            <a:endParaRPr/>
          </a:p>
        </p:txBody>
      </p:sp>
      <p:pic>
        <p:nvPicPr>
          <p:cNvPr descr="Distribution Network Operator Cut-out ..." id="117" name="Google Shape;11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03419" y="1862877"/>
            <a:ext cx="2105025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53589" y="4072029"/>
            <a:ext cx="1604683" cy="224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460015"/>
            <a:ext cx="1758815" cy="735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/>
          <p:nvPr>
            <p:ph type="title"/>
          </p:nvPr>
        </p:nvSpPr>
        <p:spPr>
          <a:xfrm>
            <a:off x="2029967" y="140625"/>
            <a:ext cx="5795557" cy="16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 sz="2900"/>
              <a:t>What is a looped supply?</a:t>
            </a:r>
            <a:endParaRPr sz="1977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77"/>
          </a:p>
        </p:txBody>
      </p:sp>
      <p:pic>
        <p:nvPicPr>
          <p:cNvPr id="125" name="Google Shape;12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5406" y="140630"/>
            <a:ext cx="1166076" cy="1349202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"/>
          <p:cNvSpPr txBox="1"/>
          <p:nvPr>
            <p:ph idx="11" type="ftr"/>
          </p:nvPr>
        </p:nvSpPr>
        <p:spPr>
          <a:xfrm>
            <a:off x="2764639" y="6459786"/>
            <a:ext cx="3617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Jones Lighting Ltd:    </a:t>
            </a:r>
            <a:endParaRPr/>
          </a:p>
        </p:txBody>
      </p:sp>
      <p:sp>
        <p:nvSpPr>
          <p:cNvPr id="127" name="Google Shape;127;p3"/>
          <p:cNvSpPr txBox="1"/>
          <p:nvPr>
            <p:ph idx="1" type="body"/>
          </p:nvPr>
        </p:nvSpPr>
        <p:spPr>
          <a:xfrm>
            <a:off x="2332894" y="1854654"/>
            <a:ext cx="6144769" cy="20275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10000"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97297"/>
              <a:buChar char=" "/>
            </a:pPr>
            <a:r>
              <a:rPr lang="en-US"/>
              <a:t>During the original installation of Electricity supplies the demand for each property was assumed to be of such a low value one electricity supply cable could supply 2 or sometimes 3 properties.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97297"/>
              <a:buChar char=" "/>
            </a:pPr>
            <a:r>
              <a:rPr lang="en-US"/>
              <a:t>These looped supplies now limit your electricity usage, you will not be permitted an EV charger or Heat Pump on a looped supply.</a:t>
            </a:r>
            <a:endParaRPr/>
          </a:p>
        </p:txBody>
      </p:sp>
      <p:pic>
        <p:nvPicPr>
          <p:cNvPr id="128" name="Google Shape;12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843" y="2336880"/>
            <a:ext cx="2166059" cy="333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69890" y="3911456"/>
            <a:ext cx="2239683" cy="2336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50046" y="3882228"/>
            <a:ext cx="1771649" cy="2365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446391"/>
            <a:ext cx="1761897" cy="737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"/>
          <p:cNvSpPr txBox="1"/>
          <p:nvPr>
            <p:ph type="title"/>
          </p:nvPr>
        </p:nvSpPr>
        <p:spPr>
          <a:xfrm>
            <a:off x="1792223" y="140625"/>
            <a:ext cx="6033301" cy="16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 sz="2900"/>
              <a:t>Will it cost me anything?</a:t>
            </a:r>
            <a:endParaRPr sz="1977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77"/>
          </a:p>
        </p:txBody>
      </p:sp>
      <p:pic>
        <p:nvPicPr>
          <p:cNvPr id="137" name="Google Shape;13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5406" y="140630"/>
            <a:ext cx="1166076" cy="134920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4"/>
          <p:cNvSpPr txBox="1"/>
          <p:nvPr>
            <p:ph idx="11" type="ftr"/>
          </p:nvPr>
        </p:nvSpPr>
        <p:spPr>
          <a:xfrm>
            <a:off x="2764639" y="6459786"/>
            <a:ext cx="3617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Jones Lighting Ltd:    </a:t>
            </a:r>
            <a:endParaRPr/>
          </a:p>
        </p:txBody>
      </p:sp>
      <p:sp>
        <p:nvSpPr>
          <p:cNvPr id="139" name="Google Shape;139;p4"/>
          <p:cNvSpPr txBox="1"/>
          <p:nvPr>
            <p:ph idx="1" type="body"/>
          </p:nvPr>
        </p:nvSpPr>
        <p:spPr>
          <a:xfrm>
            <a:off x="2896697" y="1928916"/>
            <a:ext cx="3485041" cy="40969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85000" lnSpcReduction="10000"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5882"/>
              <a:buChar char=" "/>
            </a:pPr>
            <a:r>
              <a:rPr lang="en-US"/>
              <a:t>The upgrades are being offered completely free of charge by Scottish Power as part of their investment to deliver Net Zero electricity supplies.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5882"/>
              <a:buChar char=" "/>
            </a:pPr>
            <a:r>
              <a:rPr lang="en-US"/>
              <a:t>The only cost to the residents will be some minor inconvenience while we complete our works in the footway, on your property and inside your property.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5882"/>
              <a:buChar char=" "/>
            </a:pPr>
            <a:r>
              <a:rPr lang="en-US"/>
              <a:t>On the completion of our works the existing electricity network will be disconnected and abandoned so it is important we get your supply changed over.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5882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5882"/>
              <a:buNone/>
            </a:pPr>
            <a:r>
              <a:t/>
            </a:r>
            <a:endParaRPr/>
          </a:p>
        </p:txBody>
      </p:sp>
      <p:pic>
        <p:nvPicPr>
          <p:cNvPr id="140" name="Google Shape;14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0806" y="1825425"/>
            <a:ext cx="2826476" cy="2110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52983" y="2368260"/>
            <a:ext cx="2282467" cy="305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6166" y="4036535"/>
            <a:ext cx="1735173" cy="2322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326" y="446391"/>
            <a:ext cx="1761897" cy="737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"/>
          <p:cNvSpPr txBox="1"/>
          <p:nvPr>
            <p:ph type="title"/>
          </p:nvPr>
        </p:nvSpPr>
        <p:spPr>
          <a:xfrm>
            <a:off x="1920239" y="140625"/>
            <a:ext cx="5905285" cy="16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 sz="2900"/>
              <a:t>Will there be any mess or disturbance?</a:t>
            </a:r>
            <a:endParaRPr sz="1977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77"/>
          </a:p>
        </p:txBody>
      </p:sp>
      <p:pic>
        <p:nvPicPr>
          <p:cNvPr id="149" name="Google Shape;14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5406" y="140630"/>
            <a:ext cx="1166076" cy="1349202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5"/>
          <p:cNvSpPr txBox="1"/>
          <p:nvPr>
            <p:ph idx="11" type="ftr"/>
          </p:nvPr>
        </p:nvSpPr>
        <p:spPr>
          <a:xfrm>
            <a:off x="2764639" y="6459786"/>
            <a:ext cx="3617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Jones Lighting Ltd:    </a:t>
            </a:r>
            <a:endParaRPr/>
          </a:p>
        </p:txBody>
      </p:sp>
      <p:sp>
        <p:nvSpPr>
          <p:cNvPr id="151" name="Google Shape;151;p5"/>
          <p:cNvSpPr txBox="1"/>
          <p:nvPr>
            <p:ph idx="1" type="body"/>
          </p:nvPr>
        </p:nvSpPr>
        <p:spPr>
          <a:xfrm>
            <a:off x="2930651" y="1825425"/>
            <a:ext cx="3282697" cy="4392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85000" lnSpcReduction="10000"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11455"/>
              <a:buChar char=" "/>
            </a:pPr>
            <a:r>
              <a:rPr lang="en-US" sz="1900"/>
              <a:t>Unfortunately we can’t complete these works without excavating in the Roads, footways and properties.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11455"/>
              <a:buChar char=" "/>
            </a:pPr>
            <a:r>
              <a:rPr lang="en-US" sz="1900"/>
              <a:t>We are vastly experienced in this type of work and will agree all routes of trenches on your property with you and we will reinstate to agreed standards.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11455"/>
              <a:buChar char=" "/>
            </a:pPr>
            <a:r>
              <a:rPr lang="en-US" sz="1900"/>
              <a:t>We will be closely monitored by the Local Council for works in the Public realm and also by Scottish Power throughout the works.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11455"/>
              <a:buChar char=" "/>
            </a:pPr>
            <a:r>
              <a:rPr lang="en-US" sz="1900"/>
              <a:t>We work in all weathers so occasionally there may be some mess that we will endeavor to clean up as soon as possible.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11455"/>
              <a:buNone/>
            </a:pPr>
            <a:r>
              <a:t/>
            </a:r>
            <a:endParaRPr sz="1900"/>
          </a:p>
          <a:p>
            <a:pPr indent="-2286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5882"/>
              <a:buNone/>
            </a:pPr>
            <a:r>
              <a:t/>
            </a:r>
            <a:endParaRPr/>
          </a:p>
        </p:txBody>
      </p:sp>
      <p:pic>
        <p:nvPicPr>
          <p:cNvPr id="152" name="Google Shape;15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5871" y="2285871"/>
            <a:ext cx="2518624" cy="3374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21575" y="2280232"/>
            <a:ext cx="2493240" cy="3379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86" y="245345"/>
            <a:ext cx="1761897" cy="737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"/>
          <p:cNvSpPr txBox="1"/>
          <p:nvPr>
            <p:ph type="title"/>
          </p:nvPr>
        </p:nvSpPr>
        <p:spPr>
          <a:xfrm>
            <a:off x="1828799" y="140625"/>
            <a:ext cx="5996725" cy="16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 sz="2900"/>
              <a:t>What is Single phase &amp; Three phase?</a:t>
            </a:r>
            <a:endParaRPr sz="1977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77"/>
          </a:p>
        </p:txBody>
      </p:sp>
      <p:pic>
        <p:nvPicPr>
          <p:cNvPr id="160" name="Google Shape;16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5406" y="140630"/>
            <a:ext cx="1166076" cy="1349202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6"/>
          <p:cNvSpPr txBox="1"/>
          <p:nvPr>
            <p:ph idx="11" type="ftr"/>
          </p:nvPr>
        </p:nvSpPr>
        <p:spPr>
          <a:xfrm>
            <a:off x="2764639" y="6459786"/>
            <a:ext cx="3617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Jones Lighting Ltd:    </a:t>
            </a:r>
            <a:endParaRPr/>
          </a:p>
        </p:txBody>
      </p:sp>
      <p:sp>
        <p:nvSpPr>
          <p:cNvPr id="162" name="Google Shape;162;p6"/>
          <p:cNvSpPr txBox="1"/>
          <p:nvPr>
            <p:ph idx="1" type="body"/>
          </p:nvPr>
        </p:nvSpPr>
        <p:spPr>
          <a:xfrm>
            <a:off x="75049" y="1920241"/>
            <a:ext cx="6618359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77500" lnSpcReduction="20000"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16129"/>
              <a:buChar char=" "/>
            </a:pPr>
            <a:r>
              <a:rPr lang="en-US">
                <a:solidFill>
                  <a:srgbClr val="FF0000"/>
                </a:solidFill>
              </a:rPr>
              <a:t>Single Phase </a:t>
            </a:r>
            <a:r>
              <a:rPr lang="en-US"/>
              <a:t>is having a single main fuse rated at 80 amps or less.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16129"/>
              <a:buChar char=" "/>
            </a:pPr>
            <a:r>
              <a:rPr lang="en-US"/>
              <a:t>This is limiting as the amount of electricity you can use at one time is limited to 80 amps. Most UK properties have this supply.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16129"/>
              <a:buChar char=" "/>
            </a:pPr>
            <a:r>
              <a:rPr lang="en-US"/>
              <a:t>If you have an Electric Vehicle charger and / or Heat Pump fitted it would have to be a low power version as it would have to share the 80 amps with other electrical items in your house such as a cooker, shower, heaters, lights &amp; sockets etc.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16129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16129"/>
              <a:buChar char=" "/>
            </a:pPr>
            <a:r>
              <a:rPr lang="en-US">
                <a:solidFill>
                  <a:srgbClr val="FF0000"/>
                </a:solidFill>
              </a:rPr>
              <a:t>Three Phase </a:t>
            </a:r>
            <a:r>
              <a:rPr lang="en-US"/>
              <a:t>has 3 main fuses each rated at 80 amps, this means you can have multiple electrical items all running at once without the fear of overloading the system or being limited.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16129"/>
              <a:buChar char=" "/>
            </a:pPr>
            <a:r>
              <a:rPr lang="en-US"/>
              <a:t>3 phase electric heat pumps (Gas Boiler replacements for net zero) are far more efficient and effective.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16129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16129"/>
              <a:buChar char=" "/>
            </a:pPr>
            <a:r>
              <a:rPr lang="en-US"/>
              <a:t>The offer of a 3 phase upgrade free of charge is only available during these network upgrade works, if not taken future requests will be charged at around £2k to £5k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16129"/>
              <a:buNone/>
            </a:pPr>
            <a:r>
              <a:t/>
            </a:r>
            <a:endParaRPr/>
          </a:p>
        </p:txBody>
      </p:sp>
      <p:pic>
        <p:nvPicPr>
          <p:cNvPr id="163" name="Google Shape;16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0256" y="1931931"/>
            <a:ext cx="2844760" cy="1895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84848" y="4023361"/>
            <a:ext cx="2240280" cy="224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446391"/>
            <a:ext cx="1761897" cy="737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"/>
          <p:cNvSpPr txBox="1"/>
          <p:nvPr>
            <p:ph type="title"/>
          </p:nvPr>
        </p:nvSpPr>
        <p:spPr>
          <a:xfrm>
            <a:off x="1801368" y="140625"/>
            <a:ext cx="6024156" cy="16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 sz="2900"/>
              <a:t>What are the Refurbishment options?</a:t>
            </a:r>
            <a:endParaRPr sz="1977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77"/>
          </a:p>
        </p:txBody>
      </p:sp>
      <p:pic>
        <p:nvPicPr>
          <p:cNvPr id="171" name="Google Shape;17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5406" y="140630"/>
            <a:ext cx="1166076" cy="1349202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7"/>
          <p:cNvSpPr txBox="1"/>
          <p:nvPr>
            <p:ph idx="11" type="ftr"/>
          </p:nvPr>
        </p:nvSpPr>
        <p:spPr>
          <a:xfrm>
            <a:off x="2764639" y="6459786"/>
            <a:ext cx="3617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Jones Lighting Ltd:    </a:t>
            </a:r>
            <a:endParaRPr/>
          </a:p>
        </p:txBody>
      </p:sp>
      <p:sp>
        <p:nvSpPr>
          <p:cNvPr id="173" name="Google Shape;173;p7"/>
          <p:cNvSpPr txBox="1"/>
          <p:nvPr>
            <p:ph idx="1" type="body"/>
          </p:nvPr>
        </p:nvSpPr>
        <p:spPr>
          <a:xfrm>
            <a:off x="3008376" y="1863339"/>
            <a:ext cx="5714999" cy="42608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lnSpcReduction="10000"/>
          </a:bodyPr>
          <a:lstStyle/>
          <a:p>
            <a:pPr indent="-457200" lvl="0" marL="5715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/>
              <a:t>A fully upgraded 3 phase supply inside your home if technically possible.</a:t>
            </a:r>
            <a:endParaRPr/>
          </a:p>
          <a:p>
            <a:pPr indent="-457200" lvl="0" marL="5715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/>
              <a:t>A fully upgraded 3 phase supply provided in a free of charge cupboard on the outside of your property within 2 mtrs of your electric meter position if technically possible.</a:t>
            </a:r>
            <a:endParaRPr/>
          </a:p>
          <a:p>
            <a:pPr indent="-457200" lvl="0" marL="5715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/>
              <a:t>A new 3 phase cable routed underground as close to your meter position as possible but your property remains on a limited single phase supply. 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/>
              <a:t>(3. nb Future upgrades, if / when required, would be charged at around £2k to £5k if works are technically possible during this refurbishment offer)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74" name="Google Shape;17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8328" y="1863339"/>
            <a:ext cx="2350007" cy="1565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5581" y="3609593"/>
            <a:ext cx="209550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446391"/>
            <a:ext cx="1761897" cy="737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"/>
          <p:cNvSpPr txBox="1"/>
          <p:nvPr>
            <p:ph type="title"/>
          </p:nvPr>
        </p:nvSpPr>
        <p:spPr>
          <a:xfrm>
            <a:off x="1792223" y="140625"/>
            <a:ext cx="6033301" cy="16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 sz="2900"/>
              <a:t>I don’t want any works on my property.</a:t>
            </a:r>
            <a:endParaRPr sz="1977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77"/>
          </a:p>
        </p:txBody>
      </p:sp>
      <p:pic>
        <p:nvPicPr>
          <p:cNvPr id="182" name="Google Shape;18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5406" y="140630"/>
            <a:ext cx="1166076" cy="1349202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8"/>
          <p:cNvSpPr txBox="1"/>
          <p:nvPr>
            <p:ph idx="11" type="ftr"/>
          </p:nvPr>
        </p:nvSpPr>
        <p:spPr>
          <a:xfrm>
            <a:off x="2764639" y="6459786"/>
            <a:ext cx="3617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Jones Lighting Ltd:    </a:t>
            </a:r>
            <a:endParaRPr/>
          </a:p>
        </p:txBody>
      </p:sp>
      <p:sp>
        <p:nvSpPr>
          <p:cNvPr id="184" name="Google Shape;184;p8"/>
          <p:cNvSpPr txBox="1"/>
          <p:nvPr>
            <p:ph idx="1" type="body"/>
          </p:nvPr>
        </p:nvSpPr>
        <p:spPr>
          <a:xfrm>
            <a:off x="969264" y="1825425"/>
            <a:ext cx="7296912" cy="27178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</a:pPr>
            <a:r>
              <a:rPr lang="en-US"/>
              <a:t>The existing Electricity system will be disconnected at the end of the refurbishment / upgrade works and if you have not permitted us access to complete the upgrades then you could be served with a notice of disconnection meaning your supply will go off.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</a:pPr>
            <a:r>
              <a:rPr lang="en-US"/>
              <a:t>We don’t want to get to this point so we will discuss every option available to keep you on supply and get you connected to the new system.</a:t>
            </a:r>
            <a:endParaRPr/>
          </a:p>
        </p:txBody>
      </p:sp>
      <p:pic>
        <p:nvPicPr>
          <p:cNvPr id="185" name="Google Shape;18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67918" y="4487295"/>
            <a:ext cx="3743194" cy="1806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446391"/>
            <a:ext cx="1761897" cy="737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"/>
          <p:cNvSpPr txBox="1"/>
          <p:nvPr>
            <p:ph type="title"/>
          </p:nvPr>
        </p:nvSpPr>
        <p:spPr>
          <a:xfrm>
            <a:off x="2002535" y="140625"/>
            <a:ext cx="5822989" cy="16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 sz="2900"/>
              <a:t>Will the power go off?</a:t>
            </a:r>
            <a:endParaRPr sz="1977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77"/>
          </a:p>
        </p:txBody>
      </p:sp>
      <p:pic>
        <p:nvPicPr>
          <p:cNvPr id="192" name="Google Shape;19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5524" y="140625"/>
            <a:ext cx="1166076" cy="1349202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9"/>
          <p:cNvSpPr txBox="1"/>
          <p:nvPr>
            <p:ph idx="11" type="ftr"/>
          </p:nvPr>
        </p:nvSpPr>
        <p:spPr>
          <a:xfrm>
            <a:off x="2764639" y="6459786"/>
            <a:ext cx="3617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Jones Lighting Ltd:    </a:t>
            </a:r>
            <a:endParaRPr/>
          </a:p>
        </p:txBody>
      </p:sp>
      <p:sp>
        <p:nvSpPr>
          <p:cNvPr id="194" name="Google Shape;194;p9"/>
          <p:cNvSpPr txBox="1"/>
          <p:nvPr>
            <p:ph idx="1" type="body"/>
          </p:nvPr>
        </p:nvSpPr>
        <p:spPr>
          <a:xfrm>
            <a:off x="352045" y="2070097"/>
            <a:ext cx="5637276" cy="36083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85000" lnSpcReduction="10000"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5882"/>
              <a:buChar char=" "/>
            </a:pPr>
            <a:r>
              <a:rPr lang="en-US"/>
              <a:t>Yes, in most cases the power will need to go off, we may in very special medical circumstances carry out additional works to keep the power on.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5882"/>
              <a:buChar char=" "/>
            </a:pPr>
            <a:r>
              <a:rPr lang="en-US"/>
              <a:t>We will keep the outage to an absolute minimum and will only turn off the supply when arranged with you.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5882"/>
              <a:buChar char=" "/>
            </a:pPr>
            <a:r>
              <a:rPr lang="en-US"/>
              <a:t>If you are on the Priority Register please let our representative know.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5882"/>
              <a:buChar char=" "/>
            </a:pPr>
            <a:r>
              <a:rPr lang="en-US"/>
              <a:t>We will give you written notification of any outages and agree a convenient time to complete the works inside your property.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5882"/>
              <a:buChar char=" "/>
            </a:pPr>
            <a:r>
              <a:rPr lang="en-US"/>
              <a:t>Fridges, freezers and Computers will be fine if you follow the simple instructions given with the appointment letters</a:t>
            </a:r>
            <a:endParaRPr/>
          </a:p>
        </p:txBody>
      </p:sp>
      <p:pic>
        <p:nvPicPr>
          <p:cNvPr id="195" name="Google Shape;19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77345" y="2467165"/>
            <a:ext cx="2653475" cy="265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441896"/>
            <a:ext cx="1761897" cy="737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etrospect">
  <a:themeElements>
    <a:clrScheme name="Retrospect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Mike Barnard</dc:creator>
</cp:coreProperties>
</file>